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4" r:id="rId2"/>
    <p:sldId id="325" r:id="rId3"/>
    <p:sldId id="257" r:id="rId4"/>
    <p:sldId id="313" r:id="rId5"/>
    <p:sldId id="261" r:id="rId6"/>
    <p:sldId id="259" r:id="rId7"/>
    <p:sldId id="262" r:id="rId8"/>
    <p:sldId id="263" r:id="rId9"/>
    <p:sldId id="309" r:id="rId10"/>
    <p:sldId id="264" r:id="rId11"/>
    <p:sldId id="269" r:id="rId12"/>
    <p:sldId id="270" r:id="rId13"/>
    <p:sldId id="271" r:id="rId14"/>
    <p:sldId id="265" r:id="rId15"/>
    <p:sldId id="272" r:id="rId16"/>
    <p:sldId id="306" r:id="rId17"/>
    <p:sldId id="307" r:id="rId18"/>
    <p:sldId id="304" r:id="rId19"/>
    <p:sldId id="305" r:id="rId20"/>
    <p:sldId id="308" r:id="rId21"/>
    <p:sldId id="274" r:id="rId22"/>
    <p:sldId id="310" r:id="rId23"/>
    <p:sldId id="266" r:id="rId24"/>
    <p:sldId id="273" r:id="rId25"/>
    <p:sldId id="275" r:id="rId26"/>
    <p:sldId id="276" r:id="rId27"/>
    <p:sldId id="277" r:id="rId28"/>
    <p:sldId id="278" r:id="rId29"/>
    <p:sldId id="267" r:id="rId30"/>
    <p:sldId id="302" r:id="rId31"/>
    <p:sldId id="323" r:id="rId32"/>
    <p:sldId id="317" r:id="rId33"/>
    <p:sldId id="268" r:id="rId34"/>
    <p:sldId id="286" r:id="rId35"/>
    <p:sldId id="292" r:id="rId36"/>
    <p:sldId id="319" r:id="rId37"/>
    <p:sldId id="316" r:id="rId38"/>
    <p:sldId id="289" r:id="rId39"/>
    <p:sldId id="290" r:id="rId40"/>
    <p:sldId id="291" r:id="rId41"/>
    <p:sldId id="318" r:id="rId42"/>
    <p:sldId id="295" r:id="rId43"/>
    <p:sldId id="296" r:id="rId44"/>
    <p:sldId id="281" r:id="rId45"/>
    <p:sldId id="280" r:id="rId46"/>
    <p:sldId id="282" r:id="rId47"/>
    <p:sldId id="314" r:id="rId48"/>
    <p:sldId id="315" r:id="rId49"/>
    <p:sldId id="294" r:id="rId50"/>
    <p:sldId id="312" r:id="rId51"/>
    <p:sldId id="283" r:id="rId52"/>
    <p:sldId id="284" r:id="rId53"/>
    <p:sldId id="299" r:id="rId54"/>
    <p:sldId id="297" r:id="rId55"/>
    <p:sldId id="298" r:id="rId56"/>
    <p:sldId id="287" r:id="rId57"/>
    <p:sldId id="279" r:id="rId58"/>
    <p:sldId id="320" r:id="rId59"/>
    <p:sldId id="301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4" autoAdjust="0"/>
    <p:restoredTop sz="93134" autoAdjust="0"/>
  </p:normalViewPr>
  <p:slideViewPr>
    <p:cSldViewPr>
      <p:cViewPr varScale="1">
        <p:scale>
          <a:sx n="51" d="100"/>
          <a:sy n="51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3F267-DC15-4F97-93F9-AF852C549139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D9B17-D542-450E-B6E3-A8AF08F06A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8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495992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biblioclub.ru/index.php?page=book_red&amp;id=27439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://biblioclub.ru/index.php?page=book_red&amp;id=427569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435852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hyperlink" Target="http://biblioclub.ru/index.php?page=book&amp;id=21234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482691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hyperlink" Target="http://biblioclub.ru/index.php?page=book&amp;id=375799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biblioclub.ru/index.php?page=book&amp;id=49589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hyperlink" Target="http://biblioclub.ru/index.php?page=book_red&amp;id=47270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biblioclub.ru/index.php?page=book&amp;id=27634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biblioclub.ru/index.php?page=book&amp;id=46098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2" Type="http://schemas.openxmlformats.org/officeDocument/2006/relationships/hyperlink" Target="http://biblioclub.ru/index.php?page=book&amp;id=44190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hyperlink" Target="http://biblioclub.ru/index.php?page=book_red&amp;id=441458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0.jpeg"/><Relationship Id="rId2" Type="http://schemas.openxmlformats.org/officeDocument/2006/relationships/hyperlink" Target="http://biblioclub.ru/index.php?page=book&amp;id=5801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http://biblioclub.ru/index.php?page=book&amp;id=57471" TargetMode="Externa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253696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blioclub.ru/index.php?page=book_red&amp;id=209880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452842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hyperlink" Target="http://biblioclub.ru/index.php?page=book&amp;id=497470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biblioclub.ru/index.php?page=book&amp;id=42888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iblioclub.ru/index.php?page=book_red&amp;id=228304" TargetMode="Externa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276765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iblioclub.ru/index.php?page=book&amp;id=495775" TargetMode="External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&amp;id=279327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iblioclub.ru/index.php?page=book&amp;id=232731" TargetMode="Externa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blioclub.ru/index.php?page=book&amp;id=429889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biblioclub.ru/index.php?page=book&amp;id=49744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hyperlink" Target="http://biblioclub.ru/index.php?page=book&amp;id=497383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biblioclub.ru/index.php?page=book&amp;id=36451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hyperlink" Target="http://biblioclub.ru/index.php?page=book&amp;id=139623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blioclub.ru/index.php?page=book_red&amp;id=493411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biblioclub.ru/index.php?page=book&amp;id=36462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hyperlink" Target="http://biblioclub.ru/index.php?page=book_red&amp;id=364518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club.ru/index.php?page=book_red&amp;id=493337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hyperlink" Target="http://biblioclub.ru/index.php?page=book_red&amp;id=102135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biblioclub.ru/index.php?page=book&amp;id=23345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iblioclub.ru/index.php?page=book&amp;id=497523" TargetMode="External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biblioclub.ru/index.php?page=book&amp;id=49744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hyperlink" Target="http://biblioclub.ru/index.php?page=book&amp;id=428226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266" r="34231"/>
          <a:stretch>
            <a:fillRect/>
          </a:stretch>
        </p:blipFill>
        <p:spPr bwMode="auto">
          <a:xfrm>
            <a:off x="1428727" y="0"/>
            <a:ext cx="62151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328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3857628"/>
            <a:ext cx="27146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Князь, Генерал-Фельдмаршал Михаил Илларионович Голенищев-Кутузов, главнокомандующий русской армией в 1812 году. - Москва: Литография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Т-ва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И.Д. Сытина, 1912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 cstate="print"/>
          <a:srcRect l="27099" t="15625" r="27490" b="6250"/>
          <a:stretch>
            <a:fillRect/>
          </a:stretch>
        </p:blipFill>
        <p:spPr bwMode="auto">
          <a:xfrm>
            <a:off x="571472" y="285728"/>
            <a:ext cx="239498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415" t="12081" r="27594" b="5372"/>
          <a:stretch>
            <a:fillRect/>
          </a:stretch>
        </p:blipFill>
        <p:spPr bwMode="auto">
          <a:xfrm>
            <a:off x="3571868" y="285728"/>
            <a:ext cx="2286015" cy="32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357554" y="3857628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Князь, генерал-лейтенант Петр Иванович Багратион, командующий 2-й русской армией в 1812 году. - Москва: Литография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Т-ва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И.Д. Сытина, 1912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6367" t="10742" r="26758" b="9179"/>
          <a:stretch>
            <a:fillRect/>
          </a:stretch>
        </p:blipFill>
        <p:spPr bwMode="auto">
          <a:xfrm>
            <a:off x="6429388" y="285728"/>
            <a:ext cx="248824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500826" y="3929066"/>
            <a:ext cx="2357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Князь, генерал-фельдмаршал Михаил Богданович Барклай-де-Толли, командующий 1-й русской армией в 1812 году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875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929" t="14648" r="37744" b="257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22672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565" t="10742" r="28954" b="6250"/>
          <a:stretch>
            <a:fillRect/>
          </a:stretch>
        </p:blipFill>
        <p:spPr bwMode="auto">
          <a:xfrm>
            <a:off x="5000628" y="500041"/>
            <a:ext cx="3357586" cy="450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929190" y="5214950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Знаменитый русский полководец Александр Васильевич Суворов.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Биогр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очерк. - Москва: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Т-во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И. Д. Сытина, 1900. - 63 с.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29297" t="12695" r="29686" b="11132"/>
          <a:stretch>
            <a:fillRect/>
          </a:stretch>
        </p:blipFill>
        <p:spPr bwMode="auto">
          <a:xfrm>
            <a:off x="571472" y="500042"/>
            <a:ext cx="34290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631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00562" y="5286388"/>
            <a:ext cx="4357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Хронология русской военной истории. хронологический указатель войн, сражений и дел, в которых участвовали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русския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войска от Петра I до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новейшаго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времени/сост. помощник библиотекаря Гл. штаба А.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Лацинский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Санкт=Петербург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: Тип.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Уделов, 1891.- 289 с.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85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Великие сражения русской армии</a:t>
            </a:r>
            <a:endParaRPr lang="ru-RU" sz="44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 l="30957" t="14843" r="29492" b="9961"/>
          <a:stretch>
            <a:fillRect/>
          </a:stretch>
        </p:blipFill>
        <p:spPr bwMode="auto">
          <a:xfrm>
            <a:off x="357158" y="785794"/>
            <a:ext cx="357190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500702"/>
            <a:ext cx="4214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Арко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В. В. Великие подвиги русской армии и флота, Царь-герой, 1915 / В. В.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Арко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- Москва: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Т-во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Типо-Литографии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И. М.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Машистова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, 1915. - 48 с.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9297" t="20508" r="29687" b="6250"/>
          <a:stretch>
            <a:fillRect/>
          </a:stretch>
        </p:blipFill>
        <p:spPr bwMode="auto">
          <a:xfrm>
            <a:off x="4572000" y="857232"/>
            <a:ext cx="3857652" cy="4357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719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6936" t="11538" r="27289" b="3846"/>
          <a:stretch>
            <a:fillRect/>
          </a:stretch>
        </p:blipFill>
        <p:spPr bwMode="auto">
          <a:xfrm>
            <a:off x="357158" y="500042"/>
            <a:ext cx="371477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14282" y="5214950"/>
            <a:ext cx="385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Герои и деятели Русско-Турецкой войны 1877-1878 гг./Портр. рис. П.Ф.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Брожем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грав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И. Матюшиным, Ю. Барановским и Ф. Герасимовым. - Санкт-Петербург: Издательство Турба,1878. -161 с., 19 л. портр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4437" t="12307" r="23953" b="4615"/>
          <a:stretch>
            <a:fillRect/>
          </a:stretch>
        </p:blipFill>
        <p:spPr bwMode="auto">
          <a:xfrm>
            <a:off x="5214942" y="500042"/>
            <a:ext cx="33575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857752" y="5286388"/>
            <a:ext cx="4000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Соваж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С. И. Российская императорская армия / С. И.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Соваж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- Санкт-Петербург: Издательство Тип.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т-ва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"Обществ. польза", 1894. -59 с., 4 л.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ил.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978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146" t="14886" r="30134" b="10091"/>
          <a:stretch>
            <a:fillRect/>
          </a:stretch>
        </p:blipFill>
        <p:spPr bwMode="auto">
          <a:xfrm>
            <a:off x="4643438" y="285728"/>
            <a:ext cx="371477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500562" y="5214950"/>
            <a:ext cx="4214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История русской армии и флота / под редакцией генерального штаба полковников А.С.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Гришинского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 В.П. Никольского. - Москва: Издательство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Моск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Кн-изд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Т-во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Образование, 1911. - 141 с.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9297" t="12695" r="30420" b="6250"/>
          <a:stretch>
            <a:fillRect/>
          </a:stretch>
        </p:blipFill>
        <p:spPr bwMode="auto">
          <a:xfrm>
            <a:off x="285720" y="285728"/>
            <a:ext cx="397552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5072074"/>
            <a:ext cx="3857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Черемухин В.Старостиха Василиса и другие герои народной войны 1812 г./Василий Черемухин. - Москва: Изд-во Е. Коновалова и К°, 1912. - 24 с.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9281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047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-1714" r="-6781"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484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099" t="11719" r="26758" b="6250"/>
          <a:stretch>
            <a:fillRect/>
          </a:stretch>
        </p:blipFill>
        <p:spPr bwMode="auto">
          <a:xfrm>
            <a:off x="142844" y="214290"/>
            <a:ext cx="464347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929190" y="285728"/>
            <a:ext cx="371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РСФСР Совет Народных Комиссаров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Декрет Совета Народных комиссаров 15-го января 1918 г., г. Петроград об организации РККА. Декрет Совета Народных Комиссаров об ассигновании 20 миллионов рублей на организацию Рабочей и Крестьянской Красной Армии. Петроград, 16 янв. 1918 г. № 120. Декрет Совета Народных Комиссаров 15-го января 1918 г. об учреждении при Комиссариате по военным делам Всероссийской коллегии по организации РККА. Инструкция для руководства Советам и комитетам на местах для создания управления Красной Армии листовка. – Петроград: Изд-во : Тип. «Копейка», 1918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3453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380" t="29297" r="15039" b="10156"/>
          <a:stretch>
            <a:fillRect/>
          </a:stretch>
        </p:blipFill>
        <p:spPr bwMode="auto">
          <a:xfrm>
            <a:off x="0" y="0"/>
            <a:ext cx="90011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42910" y="4857760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Рабоче-Крестьянская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Красная армия — б. и. , 1918 ? — 1 с.  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Источник: Российская национальная библиотека (РНБ)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3915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Электронные ресурсы Фундаментальной библиотеки ТГУ им. Г. Р. Державина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 spd="med" advClick="0" advTm="18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761" t="10742" r="31885" b="6250"/>
          <a:stretch>
            <a:fillRect/>
          </a:stretch>
        </p:blipFill>
        <p:spPr bwMode="auto">
          <a:xfrm>
            <a:off x="357158" y="285728"/>
            <a:ext cx="364333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5380672"/>
            <a:ext cx="40005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Гражданская война, 1918-1921 Текст : в трех томах / под общ ред. А. С.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Бубнова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С. С. Каменева и Р. П.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Эйдемана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Военное искусство Красной армии, 1928. - 418 с.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8340" t="18554" r="26758" b="36524"/>
          <a:stretch>
            <a:fillRect/>
          </a:stretch>
        </p:blipFill>
        <p:spPr bwMode="auto">
          <a:xfrm>
            <a:off x="4929190" y="357166"/>
            <a:ext cx="35004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57752" y="5429264"/>
            <a:ext cx="36433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Гусев С.И.Гражданская война и Красная армия / С. И. Гусев, Москва; Ленинград: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изд-во,1925. - 220 с.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640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5786454"/>
            <a:ext cx="41434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Родина-мать зовет!: плакат / худож.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Тоидзе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И. М.. - Москва, 1941. -1 с.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195" t="12890" r="36816" b="23633"/>
          <a:stretch>
            <a:fillRect/>
          </a:stretch>
        </p:blipFill>
        <p:spPr bwMode="auto">
          <a:xfrm>
            <a:off x="0" y="1"/>
            <a:ext cx="9144000" cy="607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125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8027" t="10937" r="28760" b="6054"/>
          <a:stretch>
            <a:fillRect/>
          </a:stretch>
        </p:blipFill>
        <p:spPr bwMode="auto">
          <a:xfrm>
            <a:off x="4929190" y="714356"/>
            <a:ext cx="3380688" cy="39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286380" y="5072074"/>
            <a:ext cx="32147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Танки в бою Сб. мат-лов. - Ленинград: Воен. изд-во.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Отд-ние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при Ленингр. фронте, 1944. - 392 с.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7099" t="14649" r="28223" b="6250"/>
          <a:stretch>
            <a:fillRect/>
          </a:stretch>
        </p:blipFill>
        <p:spPr bwMode="auto">
          <a:xfrm>
            <a:off x="428596" y="714356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4929198"/>
            <a:ext cx="3929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СССР Военно-морской флот. Итоги военных действий Военно-морского флота за период с 22 июня 1941 г. по 22 июля 1944 г. - Москва: Военмориздат, 1944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Советская армия в годы Великой Отечественной войны</a:t>
            </a:r>
            <a:endParaRPr lang="ru-RU" sz="2800" dirty="0"/>
          </a:p>
        </p:txBody>
      </p:sp>
    </p:spTree>
  </p:cSld>
  <p:clrMapOvr>
    <a:masterClrMapping/>
  </p:clrMapOvr>
  <p:transition spd="med" advClick="0" advTm="19078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26562" t="25585" r="31690" b="39258"/>
          <a:stretch>
            <a:fillRect/>
          </a:stretch>
        </p:blipFill>
        <p:spPr bwMode="auto">
          <a:xfrm>
            <a:off x="3929058" y="500042"/>
            <a:ext cx="507209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8564" t="10742" r="28955" b="6250"/>
          <a:stretch>
            <a:fillRect/>
          </a:stretch>
        </p:blipFill>
        <p:spPr bwMode="auto">
          <a:xfrm>
            <a:off x="428596" y="428604"/>
            <a:ext cx="3071834" cy="414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14282" y="4929199"/>
            <a:ext cx="3786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Побочный В.И. Предвоенные годы и первые дни войны / В. И. Побочный. - Санкт-Петербург: Издательство Буки Веди,2012. - 362 с.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57686" y="4572008"/>
            <a:ext cx="428628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Ксенофонтов Т. И. Да здравствуют доблестные воины Красной Армии! Доблестные воины Красной Армии! Вас ждут, как освободителей, миллионы советских людей: плакат. - Ленинград: Телеграфное агентство СССР Ленинградское областное отделение, 1943. - 1 с.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1515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363" t="10194" r="30114" b="5370"/>
          <a:stretch>
            <a:fillRect/>
          </a:stretch>
        </p:blipFill>
        <p:spPr bwMode="auto">
          <a:xfrm>
            <a:off x="584952" y="357166"/>
            <a:ext cx="3558388" cy="3929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28759" t="11914" r="30225" b="8008"/>
          <a:stretch>
            <a:fillRect/>
          </a:stretch>
        </p:blipFill>
        <p:spPr bwMode="auto">
          <a:xfrm>
            <a:off x="4857752" y="214290"/>
            <a:ext cx="3786214" cy="489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500562" y="5286388"/>
            <a:ext cx="421484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Михайловский А.Б.По следам пропавшего без вести защитника Брестской крепости Бориса Михайловского /А. Б. Михайловский. - Москва: Изд-во Красная звезда, 2013. - 389 с.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429132"/>
            <a:ext cx="38576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Харшак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А. И., ВКП(б) ЦК Воины Красной Армии! Беспощадно мстите немецко-фашистским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мерзавцам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за разграбление и разорение наших городов и сел, за насилия над женщинами и детьми, за смерть советских людей! Кровь за кровь! Смерть за смерть!(Из лозунгов ЦК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ВКПб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): плакат / А. И.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харшак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Ленинград: Телеграфное агентство СССР Ленинградское областное отделение, 1942. - 1 с.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5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099" t="12695" r="26758" b="6250"/>
          <a:stretch>
            <a:fillRect/>
          </a:stretch>
        </p:blipFill>
        <p:spPr bwMode="auto">
          <a:xfrm>
            <a:off x="4857752" y="285728"/>
            <a:ext cx="3429024" cy="4365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500562" y="5000636"/>
            <a:ext cx="4643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Моряки-герои Великой Отечественной войны советского народа. - Москва: Военмориздат, 1941. - 49 с.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2226" t="19531" r="32617" b="19922"/>
          <a:stretch>
            <a:fillRect/>
          </a:stretch>
        </p:blipFill>
        <p:spPr bwMode="auto">
          <a:xfrm>
            <a:off x="357158" y="285728"/>
            <a:ext cx="3429024" cy="4429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5000636"/>
            <a:ext cx="37147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Явич Б М. Герои Балтики Великой Отечественной войны: Альбом / Борис Михайлович Явич. -Ленинград: Искусство, 1943. - 10 с.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 advClick="0" advTm="13359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7099" t="15625" r="27490" b="6250"/>
          <a:stretch>
            <a:fillRect/>
          </a:stretch>
        </p:blipFill>
        <p:spPr bwMode="auto">
          <a:xfrm>
            <a:off x="642910" y="500042"/>
            <a:ext cx="307183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4857760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Хесин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С.С.Партизаны / С. С.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Хесин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- Ленинград: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Лениздат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1941. - 24 с.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6367" t="20508" r="27490" b="10156"/>
          <a:stretch>
            <a:fillRect/>
          </a:stretch>
        </p:blipFill>
        <p:spPr bwMode="auto">
          <a:xfrm>
            <a:off x="4643438" y="500042"/>
            <a:ext cx="3857652" cy="40980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00562" y="4714884"/>
            <a:ext cx="4071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Указ Президиума Верховного Совета СССР об объявлении 9 мая Праздником Победы. Москва. Кремль. 8 мая 1945. - Ленинград: Полит. упр. Ленингр. фронта, 1945, май.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75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8056" t="12695" r="38477" b="29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4094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Генералы войны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7295" t="22656" r="26562" b="34375"/>
          <a:stretch>
            <a:fillRect/>
          </a:stretch>
        </p:blipFill>
        <p:spPr bwMode="auto">
          <a:xfrm>
            <a:off x="357158" y="642918"/>
            <a:ext cx="857256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5715016"/>
            <a:ext cx="8715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Селиванов В. Н. Слава доблестным маршалам Советского Союза, героическим полководцам победоносной Красной Армии, блестяще осуществившим гениальный сталинский план разгрома фашистской Германии! Слава великому Сталину!: плакат. - Ленинград: Телеграфное агентство СССР Ленинградское областное отделение, 1945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7344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85" y="453841"/>
            <a:ext cx="7786691" cy="318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429132"/>
            <a:ext cx="3643338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9438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76387"/>
          <a:stretch>
            <a:fillRect/>
          </a:stretch>
        </p:blipFill>
        <p:spPr bwMode="auto">
          <a:xfrm>
            <a:off x="428596" y="714356"/>
            <a:ext cx="871540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24314"/>
          <a:stretch>
            <a:fillRect/>
          </a:stretch>
        </p:blipFill>
        <p:spPr bwMode="auto">
          <a:xfrm>
            <a:off x="2714612" y="3000372"/>
            <a:ext cx="3786214" cy="167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766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72" t="10621" r="32639" b="8824"/>
          <a:stretch>
            <a:fillRect/>
          </a:stretch>
        </p:blipFill>
        <p:spPr bwMode="auto">
          <a:xfrm>
            <a:off x="428596" y="214290"/>
            <a:ext cx="267501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26777" t="10684" r="28200" b="8761"/>
          <a:stretch>
            <a:fillRect/>
          </a:stretch>
        </p:blipFill>
        <p:spPr bwMode="auto">
          <a:xfrm>
            <a:off x="357158" y="3571876"/>
            <a:ext cx="2643206" cy="309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071934" y="4000504"/>
            <a:ext cx="39290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Якушкин, Евгений Евгеньевич (1901-1961). От Красной гвардии к Красной армии / составил Е. Якушкин ; под редакцией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диапозитивн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комиссии при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ПУР'е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Издание диапозитивного производства библиотеки "Маевка" ГОСКИНО, 1926. -20 с.. - (Серия диапозитивов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кинобюро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ПУР'а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Серия 1. Красная армия). -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Библиография: с. 7-8.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857232"/>
            <a:ext cx="4286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Виноградов, Степан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Современная патриотическая русская песнь =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Dulce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Decorum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est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pro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patria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mori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/ соч. Степана Виноградова. - Москва : В тип.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скоропечатания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В. Кирилова, 1848. - 7 с. ; 25 см. - На обл. авт. не указан 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5734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579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842" t="26798" r="7394" b="39052"/>
          <a:stretch>
            <a:fillRect/>
          </a:stretch>
        </p:blipFill>
        <p:spPr bwMode="auto">
          <a:xfrm>
            <a:off x="642911" y="161365"/>
            <a:ext cx="8001056" cy="248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3244" t="17157" r="32271" b="26634"/>
          <a:stretch>
            <a:fillRect/>
          </a:stretch>
        </p:blipFill>
        <p:spPr bwMode="auto">
          <a:xfrm>
            <a:off x="357158" y="2928934"/>
            <a:ext cx="3714777" cy="356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429124" y="2786058"/>
            <a:ext cx="4143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smtClean="0"/>
              <a:t>Целью создания Центра является формирование системы гражданско-патриотического воспитания студенческой молодежи с помощью современных инструментов и технологий через массовое вовлечение в мероприятия Движения, такие как Всероссийские акции в формате «Дни единых действий», Всероссийские молодежные исторические </a:t>
            </a:r>
            <a:r>
              <a:rPr lang="ru-RU" b="1" dirty="0" err="1" smtClean="0"/>
              <a:t>квесты</a:t>
            </a:r>
            <a:r>
              <a:rPr lang="ru-RU" b="1" dirty="0" smtClean="0"/>
              <a:t>, волонтерское сопровождение парадов Победы на территории Российской Федерации и другие.</a:t>
            </a:r>
          </a:p>
        </p:txBody>
      </p:sp>
    </p:spTree>
  </p:cSld>
  <p:clrMapOvr>
    <a:masterClrMapping/>
  </p:clrMapOvr>
  <p:transition spd="med" advClick="0" advTm="19703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9704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928694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Военная история России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296" t="41298" r="34259" b="24691"/>
          <a:stretch>
            <a:fillRect/>
          </a:stretch>
        </p:blipFill>
        <p:spPr bwMode="auto">
          <a:xfrm>
            <a:off x="2928926" y="1000108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4500570"/>
            <a:ext cx="250033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Рябцев, Ю.С. Военная история России XVIII-XIX вв.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: учебное пособие. 10-11 классы / Ю.С. Рябцев. - Москва ; Берлин : 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Директмедиа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Паблишинг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, 2019. - 251 с. : ил. - 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. в кн. - ISBN 978-5-4475-2787-7 ; То же [Электронный ресурс]. - URL: 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http://biblioclub.ru/index.php?page=book&amp;id=495992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51465" t="24610" r="28027" b="36328"/>
          <a:stretch>
            <a:fillRect/>
          </a:stretch>
        </p:blipFill>
        <p:spPr bwMode="auto">
          <a:xfrm>
            <a:off x="214282" y="1000108"/>
            <a:ext cx="221457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38086" t="44923" r="49462" b="30664"/>
          <a:stretch>
            <a:fillRect/>
          </a:stretch>
        </p:blipFill>
        <p:spPr bwMode="auto">
          <a:xfrm>
            <a:off x="5929322" y="1071546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786049" y="4500570"/>
            <a:ext cx="2000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Военная история России XX – начала XXI в.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57819" y="4500570"/>
            <a:ext cx="285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Военная история России XX – начала XXI в.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1328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4214818"/>
            <a:ext cx="3429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Бояринцев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 1812. Полководцы Отечественной войны : иллюстрированное издание / 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Бояринцев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Книжный мир, 2013. - 288 с. : ил. - (Русской славы имена).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978-5-8041-0588-5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http://biblioclub.ru/index.php?page=book&amp;id=274391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26366" t="27343" r="52393" b="31641"/>
          <a:stretch>
            <a:fillRect/>
          </a:stretch>
        </p:blipFill>
        <p:spPr bwMode="auto">
          <a:xfrm>
            <a:off x="571472" y="357166"/>
            <a:ext cx="292895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643438" y="4429133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Тарле, Е.В. Крымская война / Е.В. Тарле.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2015. - 2478 с. : ил. - ISBN 978-5-4475-5450-7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http://biblioclub.ru/index.php?page=book&amp;id=427569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l="23437" t="23437" r="58984" b="41406"/>
          <a:stretch>
            <a:fillRect/>
          </a:stretch>
        </p:blipFill>
        <p:spPr bwMode="auto">
          <a:xfrm>
            <a:off x="4714876" y="357166"/>
            <a:ext cx="307183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61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biblioclub.ru/cover/43/d0283953fd1aec6f12cfa5e8d0a47866p3feznkp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2614519" cy="30003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43306" y="714356"/>
            <a:ext cx="45005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Бритов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В.В. Рождение Красной Армии / В.В.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Бритов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Государственное учебно-педагогическое издательство Министерства просвещения РСФСР, 1961. - 279 с. : ил. - ISBN 978-5-4475-5904-5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</a:t>
            </a:r>
            <a:r>
              <a:rPr lang="ru-RU" sz="1400" dirty="0" smtClean="0">
                <a:hlinkClick r:id="rId3"/>
              </a:rPr>
              <a:t>php?page=book&amp;id=435852</a:t>
            </a:r>
            <a:r>
              <a:rPr lang="ru-RU" sz="1400" dirty="0" smtClean="0"/>
              <a:t> (06.02.2019).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4714884"/>
            <a:ext cx="45005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Антонов, А.Е. Боевой восемнадцатый год / А.Е. Антонов. - Москва : Военное издательство Министерства обороны СССР, 1961. - 260 с. - ISBN 978-5-4458-4231-6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http://biblioclub.ru/index.php?page=book&amp;id=212343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(08.02.2019).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38086" t="32227" r="45801" b="37500"/>
          <a:stretch>
            <a:fillRect/>
          </a:stretch>
        </p:blipFill>
        <p:spPr bwMode="auto">
          <a:xfrm>
            <a:off x="357158" y="3643314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437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biblioclub.ru/cover/48/f29eb7ece25a87192c53a645672fc4bcusuuex7j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2428892" cy="318613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43306" y="928670"/>
            <a:ext cx="478634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Гражданская война: материалы по истории Красной Армии / Комиссия по исследованию и использованию опыта мировой и гражданской войны. - Москва : Высший военный редакционный совет, 1923. - Т.1. - 515 с. ; То же [Электронный ресурс]. - URL: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http://biblioclub.ru/index.php?page=book&amp;id=482691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 (06.02.2019).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286256"/>
            <a:ext cx="4214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Рабинович, С.Я. История Гражданской войны / С.Я. Рабинович. - Москва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2015. - 353 с. : ил. - ISBN 978-5-4475-3572-8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http://biblioclub.ru/index.php?page=book&amp;id=375799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(08.02.2019).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43213" t="35157" r="34814" b="24804"/>
          <a:stretch>
            <a:fillRect/>
          </a:stretch>
        </p:blipFill>
        <p:spPr bwMode="auto">
          <a:xfrm>
            <a:off x="642910" y="3571876"/>
            <a:ext cx="250033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23734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3857628"/>
            <a:ext cx="3000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Великая война в образах и картинах : альбом : в 14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/ авт. предисл. А.Н. Толстой ; под ред. И. Лазаревского ; худож. Н.И. Кравченко, В.В.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Мазуровский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Паблишинг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2018. - Т. 1. Вып. 1-7. - 335 с. : ил., порт. - ISBN 978-5-4475-9767-2 ; То же [Электронный ресурс]. - URL: </a:t>
            </a:r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http://biblioclub.ru/index.php?page=book&amp;id=495898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2480" t="47851" r="35546" b="10156"/>
          <a:stretch>
            <a:fillRect/>
          </a:stretch>
        </p:blipFill>
        <p:spPr bwMode="auto">
          <a:xfrm>
            <a:off x="1214414" y="285728"/>
            <a:ext cx="271464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000496" y="3929066"/>
            <a:ext cx="4429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Документы и материалы. К истории гражданской войны в СССР. Г. И. Котовский / сост. Л.М. Чижова, Х.И. Муратов, М.П. Белый, Н.А. Краснова.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2017. - 770 с. : ил.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978-5-4475-9395-7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http://biblioclub.ru/index.php?page=book&amp;id=472707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28760" t="32422" r="49268" b="26562"/>
          <a:stretch>
            <a:fillRect/>
          </a:stretch>
        </p:blipFill>
        <p:spPr bwMode="auto">
          <a:xfrm>
            <a:off x="5214942" y="357166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7547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4429132"/>
            <a:ext cx="2928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Хрестоматия по истории Великой Отечественной войны : хрестоматия / сост. Е.В. Лебединская.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2015. - 302 с. : ил. - ISBN 978-5-4475-4082-1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http://biblioclub.ru/index.php?page=book&amp;id=276340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7831" t="26367" r="50195" b="33594"/>
          <a:stretch>
            <a:fillRect/>
          </a:stretch>
        </p:blipFill>
        <p:spPr bwMode="auto">
          <a:xfrm>
            <a:off x="1357290" y="571480"/>
            <a:ext cx="264320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572000" y="4429132"/>
            <a:ext cx="392909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Вербовой, А.О. Вставай, страна огромная! Великая Отечественная война 1941–1945 гг. (к 75-летию начала войны) / А.О. Вербовой, И.П. Горелов. - 2-е изд.,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и доп. - Санкт-Петербург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Алетейя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2017. - 336 с.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978-5-906910-38-7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php?page=book&amp;id=460989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 l="10254" t="37109" r="67041" b="20899"/>
          <a:stretch>
            <a:fillRect/>
          </a:stretch>
        </p:blipFill>
        <p:spPr bwMode="auto">
          <a:xfrm>
            <a:off x="4857752" y="571480"/>
            <a:ext cx="26432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214414" y="1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 1941–1945 гг. </a:t>
            </a:r>
            <a:endParaRPr lang="ru-RU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r="89098"/>
          <a:stretch>
            <a:fillRect/>
          </a:stretch>
        </p:blipFill>
        <p:spPr bwMode="auto">
          <a:xfrm>
            <a:off x="1" y="0"/>
            <a:ext cx="64291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6016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s://avatars.mds.yandex.net/get-pdb/939428/f87dc106-3662-4db0-a33a-6eac07437bef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8501122" cy="3429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Военно-историческая тематика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1594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429131"/>
            <a:ext cx="32147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Сталинград. Хроника победы / сост. М.И.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Молюков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Белый город, 2013. - 169 с. : ил. - ISBN 978-5-7793-2362. - 8 ISBN 978-5-7793-2363 - 5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http://biblioclub.ru/index.php?page=book&amp;id=441906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40283" t="31250" r="34814" b="21875"/>
          <a:stretch>
            <a:fillRect/>
          </a:stretch>
        </p:blipFill>
        <p:spPr bwMode="auto">
          <a:xfrm>
            <a:off x="1214414" y="357166"/>
            <a:ext cx="264320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714876" y="4429132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Блокада Ленинграда. Выстояли и победили. 1941–1944 / сост. и ред. И.А.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Маневич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ДАРЪ, 2014. - 50 с. : ил. - ISBN 9-785-485-00490-3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http://biblioclub.ru/index.php?page=book&amp;id=441458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 l="34424" t="34180" r="47265" b="32617"/>
          <a:stretch>
            <a:fillRect/>
          </a:stretch>
        </p:blipFill>
        <p:spPr bwMode="auto">
          <a:xfrm>
            <a:off x="5000628" y="357166"/>
            <a:ext cx="278608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r="89098"/>
          <a:stretch>
            <a:fillRect/>
          </a:stretch>
        </p:blipFill>
        <p:spPr bwMode="auto">
          <a:xfrm>
            <a:off x="1" y="0"/>
            <a:ext cx="64291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3" t="39375"/>
          <a:stretch>
            <a:fillRect/>
          </a:stretch>
        </p:blipFill>
        <p:spPr bwMode="auto">
          <a:xfrm>
            <a:off x="8084288" y="5167331"/>
            <a:ext cx="1059712" cy="169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6171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235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714512" cy="10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219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357158" y="4357694"/>
            <a:ext cx="3857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Общевоинские уставы Вооруженных Сил Российской Федерации. : официальный документ / . - Новосибирск : Сибирское университетское издательство, 2011. - 472 с. - ISBN 978-5-379-01798-9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http://biblioclub.ru/index.php?page=book&amp;id=58015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88" name="Picture 28"/>
          <p:cNvPicPr>
            <a:picLocks noChangeAspect="1" noChangeArrowheads="1"/>
          </p:cNvPicPr>
          <p:nvPr/>
        </p:nvPicPr>
        <p:blipFill>
          <a:blip r:embed="rId3" cstate="print"/>
          <a:srcRect l="31829" t="32145" r="51168" b="33398"/>
          <a:stretch>
            <a:fillRect/>
          </a:stretch>
        </p:blipFill>
        <p:spPr bwMode="auto">
          <a:xfrm>
            <a:off x="642910" y="357166"/>
            <a:ext cx="2786082" cy="35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3691" t="23438" r="47266" b="35547"/>
          <a:stretch>
            <a:fillRect/>
          </a:stretch>
        </p:blipFill>
        <p:spPr bwMode="auto">
          <a:xfrm>
            <a:off x="5214942" y="285728"/>
            <a:ext cx="271464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572000" y="4286256"/>
            <a:ext cx="4000528" cy="1948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Положение о призыве на военную службу граждан Российской Федерации : официальный документ / . - Новосибирск : Сибирское университетское издательство, 2007. - 16 с. - ISBN 5-379-00193-9, 978-5-379-00193-3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http://biblioclub.ru/index.php?page=book&amp;id=57471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(08.02.2019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3" t="39375"/>
          <a:stretch>
            <a:fillRect/>
          </a:stretch>
        </p:blipFill>
        <p:spPr bwMode="auto">
          <a:xfrm>
            <a:off x="8084288" y="5167331"/>
            <a:ext cx="1059712" cy="169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1214422"/>
            <a:ext cx="1714512" cy="10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4047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1285860"/>
            <a:ext cx="1714512" cy="10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42844" y="4643446"/>
            <a:ext cx="4214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Михайлов, Ю.М. Воинский учет в организациях : практическое пособие / Ю.М. Михайлов.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2014. - 119 с. : ил. - ISBN 978-5-4475-1649-9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http://biblioclub.ru/index.php?page=book&amp;id=253696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(04.02.2019).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33362" t="29297" r="42139" b="22851"/>
          <a:stretch>
            <a:fillRect/>
          </a:stretch>
        </p:blipFill>
        <p:spPr bwMode="auto">
          <a:xfrm>
            <a:off x="714348" y="357166"/>
            <a:ext cx="308203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8258" t="38086" r="53857" b="27734"/>
          <a:stretch>
            <a:fillRect/>
          </a:stretch>
        </p:blipFill>
        <p:spPr bwMode="auto">
          <a:xfrm>
            <a:off x="5286380" y="285728"/>
            <a:ext cx="300039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857752" y="4429132"/>
            <a:ext cx="3714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Военное право. Военная служба в РФ. Сборник студенческих работ / ред. А.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Колябин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Студенческая наука, 2012. - 785 с. - (Вузовская наука в помощь студенту). - ISBN 978-5-906419-15-6 ; То же [Электронный ресурс]. - URL: </a:t>
            </a:r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http://biblioclub.ru/index.php?page=book&amp;id=209880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8828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0508" t="28320" r="50195" b="16992"/>
          <a:stretch>
            <a:fillRect/>
          </a:stretch>
        </p:blipFill>
        <p:spPr bwMode="auto">
          <a:xfrm>
            <a:off x="428596" y="142853"/>
            <a:ext cx="31432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4429132"/>
            <a:ext cx="38576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Усаков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В.И. Физическая подготовка юношей к службе в армии : учебное пособие / В.И.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Усаков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2016. - 181 с. : ил., табл.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145-146. - ISBN 978-5-4475-7202-0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hp?page=book&amp;id=452842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 (04.02.2019).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9058" y="4357694"/>
            <a:ext cx="5214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Леопа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А.В. Профессиональная адаптация военнослужащих по призыву в воинских частях и подразделениях Воздушно-космических сил Вооруженных сил России : монография / А.В.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Леопа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В.А.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Корытков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; Министерство образования и науки Российской Федерации, Сибирский Федеральный университет. - Красноярск : СФУ, 2016. - 254 с. : ил.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162- 182. - ISBN 978-5-7638-3527-4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http://biblioclub.ru/index.php?page=book&amp;id=497470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(04.02.2019).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3691" t="26367" r="31152" b="6250"/>
          <a:stretch>
            <a:fillRect/>
          </a:stretch>
        </p:blipFill>
        <p:spPr bwMode="auto">
          <a:xfrm>
            <a:off x="5000628" y="214290"/>
            <a:ext cx="3152488" cy="3857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219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86256"/>
            <a:ext cx="45005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Радченко, Д.Г. Военно-прикладная физическая подготовка студентов в вузе: теоретические и практические аспекты / Д.Г. Радченко, В.В. Пономарев ; Министерство образования и науки Российской Федерации, ФГБОУ ВПО «Сибирский государственный технологический университет». - Красноярск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СибГТУ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2013. - 143 с. : ил.,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http://biblioclub.ru/index.php?page=book&amp;id=428880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(04.02.2019).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2227" t="23438" r="31152" b="11132"/>
          <a:stretch>
            <a:fillRect/>
          </a:stretch>
        </p:blipFill>
        <p:spPr bwMode="auto">
          <a:xfrm>
            <a:off x="714348" y="785794"/>
            <a:ext cx="2857520" cy="3400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929190" y="4572007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1972" t="33203" r="58252" b="24805"/>
          <a:stretch>
            <a:fillRect/>
          </a:stretch>
        </p:blipFill>
        <p:spPr bwMode="auto">
          <a:xfrm>
            <a:off x="5072066" y="857232"/>
            <a:ext cx="300039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714876" y="4357694"/>
            <a:ext cx="4143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Никонова, О.Ю. Воспитание патриотов: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Осоавиахим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 военная подготовка населения в уральской провинции (1927-1941 гг.) / О.Ю. Никонова. - Москва : Новый хронограф, 2010. - 471 с. - ISBN 978-5-94881-138-3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http://biblioclub.ru/index.php?page=book&amp;id=228304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(08.02.2019).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"/>
            <a:ext cx="9001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Военно - патриточеское воспитание</a:t>
            </a:r>
            <a:endParaRPr lang="ru-RU" sz="3200" dirty="0"/>
          </a:p>
        </p:txBody>
      </p:sp>
    </p:spTree>
  </p:cSld>
  <p:clrMapOvr>
    <a:masterClrMapping/>
  </p:clrMapOvr>
  <p:transition spd="med" advClick="0" advTm="16968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tic.biblioclub.ru/cover/27/0de255a76954c1cb19cdadeaa76a58d32uij7tl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106" y="214290"/>
            <a:ext cx="2562930" cy="29289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9058" y="642918"/>
            <a:ext cx="4572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Симашенков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П.Д. Государственное регулирование системы патриотического воспитания офицеров русской армии (кон. XIX–XX вв.) : монография / П.Д.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Симашенков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2015. - 153 с. : ил.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99-129. - ISBN 978-5-4475-4070-8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http://biblioclub.ru/index.php?page=book&amp;id=276765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(07.02.2019).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static.biblioclub.ru/cover/49/5876449bd570e63dc36e23248e12bc120pqgnv6v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00438"/>
            <a:ext cx="2428892" cy="29434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868" y="4000504"/>
            <a:ext cx="4786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Кожевников, А.Ю. Русский патриотизм и советский социализм : монография / А.Ю. Кожевников. - Москва : Прометей, 2017. - 641 с.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978-5-906879-77-6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http://biblioclub.ru/index.php?page=book&amp;id=495775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(07.02.2019).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7407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biblioclub.ru/cover/27/9b6d619d0de254a6448406c7f53a7e0bw1ehnut1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2357454" cy="29381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1071546"/>
            <a:ext cx="4857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Мусс, Г.Н. Теория и практика патриотического воспитания : учебное пособие / Г.Н. Мусс. - Москва ; Берлин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Директ-Медиа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2015. - 183 с. : ил.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978-5-4475-3984-9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http://biblioclub.ru/index.php?page=book&amp;id=279327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(07.02.2019).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static.biblioclub.ru/cover/23/fec078f725f384fc9e6b817107b78b37qj3mb2hr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876"/>
            <a:ext cx="2428892" cy="30003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4071942"/>
            <a:ext cx="4643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Шмырёва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Н.А. Патриотическое воспитание: теоретические аспекты : учебное пособие / Н.А.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Шмырёва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О.С. Кононенко, З.В.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Крецан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Кемерово : Кемеровский государственный университет, 2012. - 124 с. - ISBN 978-5-8353-1236-8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http://biblioclub.ru/index.php?page=book&amp;id=232731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(07.02.2019).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7766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0507" t="12695" r="20165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9125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t="16601" r="6250" b="29687"/>
          <a:stretch>
            <a:fillRect/>
          </a:stretch>
        </p:blipFill>
        <p:spPr bwMode="auto">
          <a:xfrm>
            <a:off x="0" y="0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6203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70" t="40292" r="-1058" b="-3105"/>
          <a:stretch>
            <a:fillRect/>
          </a:stretch>
        </p:blipFill>
        <p:spPr bwMode="auto">
          <a:xfrm>
            <a:off x="6953268" y="5357826"/>
            <a:ext cx="2190732" cy="151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857224" y="4214818"/>
            <a:ext cx="75724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Изложены экспериментальные и практические материалы исследования биолокационного эффекта. Описаны основные методы и способы применения биолокации, раскрываются практические методы и способы работы оператора биолокации по выявлению геопатогенных и техногенных зон, вредоносных излучений, поиску полезных ископаемых, минералов, воды, обследованию полей вокруг тела человека, изучению, а также поиску в полевых условиях кладов (захоронений) и проверке легенд о них.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Предназначено для популяризации метода биолокации, дальнейшего углубленного его изучения, применения на практике во всех сферах жизнедеятельности человека. Может быть полезно преподавателям и студентам всех специальностей.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6367" t="30274" r="51660" b="28711"/>
          <a:stretch>
            <a:fillRect/>
          </a:stretch>
        </p:blipFill>
        <p:spPr bwMode="auto">
          <a:xfrm>
            <a:off x="714348" y="214290"/>
            <a:ext cx="292895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714876" y="500042"/>
            <a:ext cx="37147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Бибиков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Ю.Г. История флота России : учебное пособие / Ю.Г.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Бибиков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М.Ю.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Бибиков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; Министерство транспорта Российской Федерации, Московская государственная академия водного транспорта. - Москва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Альтаир-МГАВТ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2007. - 75 с. : схем., табл., ил.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http://biblioclub.ru/index.php?page=book&amp;id=429889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/>
          </a:p>
        </p:txBody>
      </p:sp>
    </p:spTree>
  </p:cSld>
  <p:clrMapOvr>
    <a:masterClrMapping/>
  </p:clrMapOvr>
  <p:transition spd="med" advClick="0" advTm="20578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714884"/>
            <a:ext cx="4357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Основы военно-научных исследований : учебник / И.В. Лютиков, Е.Н. Гарин, С.В.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Верховец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 др. ; отв. ред. М.В. Гамов ; Министерство образования и науки Российской Федерации, Сибирский Федеральный университет. - Красноярск : СФУ, 2017. - 322 с. : ил.,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317. - ISBN 978-5-7638-3655-4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http://biblioclub.ru/index.php?page=book&amp;id=497440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0029" t="18554" r="31885" b="8203"/>
          <a:stretch>
            <a:fillRect/>
          </a:stretch>
        </p:blipFill>
        <p:spPr bwMode="auto">
          <a:xfrm>
            <a:off x="1000100" y="214290"/>
            <a:ext cx="314327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929190" y="4643446"/>
            <a:ext cx="42148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Общая тактика : учебник / Ю.Б.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Байрамуков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В.С. Янович, С.В. Гончарик и др. ; под общ. ред. Ю.Б.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Торгованова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; Министерство образования и науки Российской Федерации, Сибирский Федеральный университет. - 2-е изд.,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и доп. - Красноярск : СФУ, 2017. - 346 с. : ил..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289. - ISBN 978-5-7638-3687-5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http://biblioclub.ru/index.php?page=book&amp;id=497383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30957" t="23633" r="32421" b="3125"/>
          <a:stretch>
            <a:fillRect/>
          </a:stretch>
        </p:blipFill>
        <p:spPr bwMode="auto">
          <a:xfrm>
            <a:off x="4929190" y="214290"/>
            <a:ext cx="328614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781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43446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Боевое применение подразделений РТВ ВВС. Подвижный радиовысотомер ПРВ-13 : учебник / под ред. А.Д. Сосновского ; Министерство образования и науки Российской Федерации, Сибирский Федеральный университет. - Красноярск : Сибирский федеральный университет, 2014. - 164 с. :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978-5-7638-3072-9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http://biblioclub.ru/index.php?page=book&amp;id=364517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2959" t="7812" r="29717" b="19922"/>
          <a:stretch>
            <a:fillRect/>
          </a:stretch>
        </p:blipFill>
        <p:spPr bwMode="auto">
          <a:xfrm>
            <a:off x="357158" y="214290"/>
            <a:ext cx="350046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929190" y="4572008"/>
            <a:ext cx="371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Военная техника / И.В.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Кудишин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В.Г. Шимановский, И.П. Шмелев, Ю.В.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Шокарев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; сост. Т.В. Сидорина. - Москва : РОСМЭН-ПРЕСС, 2012. - 104 с. - (Детская энциклопедия техники). - ISBN 978-5-353-02176-6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http://biblioclub.ru/index.php?page=book&amp;id=139623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3662" t="29512" r="78790" b="36524"/>
          <a:stretch>
            <a:fillRect/>
          </a:stretch>
        </p:blipFill>
        <p:spPr bwMode="auto">
          <a:xfrm>
            <a:off x="5072066" y="285728"/>
            <a:ext cx="328614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6188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18311" t="38061" r="64111" b="26733"/>
          <a:stretch>
            <a:fillRect/>
          </a:stretch>
        </p:blipFill>
        <p:spPr bwMode="auto">
          <a:xfrm>
            <a:off x="214282" y="285728"/>
            <a:ext cx="19287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l="18505" t="25586" r="62452" b="38232"/>
          <a:stretch>
            <a:fillRect/>
          </a:stretch>
        </p:blipFill>
        <p:spPr bwMode="auto">
          <a:xfrm>
            <a:off x="2428860" y="285728"/>
            <a:ext cx="192882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 l="18505" t="28516" r="62452" b="35351"/>
          <a:stretch>
            <a:fillRect/>
          </a:stretch>
        </p:blipFill>
        <p:spPr bwMode="auto">
          <a:xfrm>
            <a:off x="4643438" y="285728"/>
            <a:ext cx="192882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4786322"/>
            <a:ext cx="7858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Журнал «Обозрение армии и флота»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посвящен истории, современному состоянию и перспективам развития техники и вооружения армии и флота, а также повседневной деятельности Сухопутных войск, ВВ и ВМФ РФ. Здесь вы найдете полезную информацию, аналитические и обзорные материалы о деятельности как 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34619" t="16797" r="41211" b="36328"/>
          <a:stretch>
            <a:fillRect/>
          </a:stretch>
        </p:blipFill>
        <p:spPr bwMode="auto">
          <a:xfrm>
            <a:off x="6858016" y="285728"/>
            <a:ext cx="191792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285852" y="3286124"/>
            <a:ext cx="56436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Обозрение армии и флота: аналитика, факты, обзоры / гл. ред. С. Суворов ;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учред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ООО «Издательский Дом «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Бедретдинов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 Ко» - Москва : Издательский Дом «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Бедретдинов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 Ко», 2017 ; То же [Электронный ресурс]. - URL: </a:t>
            </a:r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http://biblioclub.ru/index.php?page=book&amp;id=493411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9407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929066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Тактическая подготовка курсантов учебных военных центров : учебник / Ю.Б.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Байрамуков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В.С. Янович, Е.А.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Драбатулин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 и др. ; под ред. Ю.Б.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Торгованова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; Министерство образования и науки Российской Федерации, Сибирский Федеральный университет. - Красноярск : Сибирский федеральный университет, 2014. - 518 с. :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978-5-7638-3035-4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</a:t>
            </a:r>
            <a:r>
              <a:rPr lang="ru-RU" dirty="0" smtClean="0">
                <a:hlinkClick r:id="rId2"/>
              </a:rPr>
              <a:t>dex.php?page=book&amp;id=364624</a:t>
            </a:r>
            <a:endParaRPr lang="ru-RU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l="26825" t="41779" r="55322" b="23828"/>
          <a:stretch>
            <a:fillRect/>
          </a:stretch>
        </p:blipFill>
        <p:spPr bwMode="auto">
          <a:xfrm>
            <a:off x="785786" y="214290"/>
            <a:ext cx="278608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286380" y="3441680"/>
            <a:ext cx="335758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Боевое применение подразделений РТВ ВВС. Радиолокационная станция П-18 : учебник / под ред. Д.Д. Дмитриева, А.Д. Сосновского ; Министерство образования и науки Российской Федерации, Сибирский Федеральный университет. - Красноярск : Сибирский федеральный университет, 2014. - 170 с. :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978-5-7638-3110-8 ; То же [Электронный ресурс]. - URL: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http://biblioclub.ru/index.php?page=book&amp;id=364518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 l="37354" t="29296" r="44336" b="37500"/>
          <a:stretch>
            <a:fillRect/>
          </a:stretch>
        </p:blipFill>
        <p:spPr bwMode="auto">
          <a:xfrm>
            <a:off x="5357818" y="214290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24188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52002" t="44782" r="29687" b="26758"/>
          <a:stretch>
            <a:fillRect/>
          </a:stretch>
        </p:blipFill>
        <p:spPr bwMode="auto">
          <a:xfrm>
            <a:off x="500034" y="214289"/>
            <a:ext cx="2571768" cy="348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2844" y="3714753"/>
            <a:ext cx="33575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Конструкция энергетических установок бронетанкового вооружения и техники: боевая машина пехоты БМП-2 : учебное пособие / А.В.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Мунин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А.В.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Щербинкин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К.С. Крюков и др. ; Министерство обороны Российской Федерации,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России, Омский государственный технический университет. - Омск : Издательство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ОмГТУ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2017. - 133 с. : табл., ил.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 кн. - ISBN 978-5-8149-2468-1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http://biblioclub.ru/index.php?page=book&amp;id=493337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4214818"/>
            <a:ext cx="43577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Пашкевич, В.А. Курс артиллерии. Устройство и употребление артиллерии и ручного оружия. Часть1-2 / В.А. Пашкевич. - Санкт-Петербург : Типография Э.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Арнгольда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1888. - 596 с. - ISBN 978-5-4460-6799-2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http://biblioclub.ru/index.php?page=book&amp;id=102135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 cstate="print"/>
          <a:srcRect l="18310" t="32104" r="63175" b="32617"/>
          <a:stretch>
            <a:fillRect/>
          </a:stretch>
        </p:blipFill>
        <p:spPr bwMode="auto">
          <a:xfrm>
            <a:off x="5143504" y="214290"/>
            <a:ext cx="250033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7766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1934" y="3857628"/>
            <a:ext cx="40719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Альтман, Ю. Военные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Возможности применения и превентивного контроля вооружений : учебное пособие / Ю. Альтман ; под ред. Р.А. Андриевского ; пер. с англ. А.В.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Хачоян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- 2-е изд., доп. и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исправл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Техносфера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2008. - 422 с. - (Мир материалов и технологий). - ISBN 978-5-94836-175-8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http://biblioclub.ru/index.php?page=book&amp;id=233456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(05.02.2019).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9492" t="41211" r="52197" b="23632"/>
          <a:stretch>
            <a:fillRect/>
          </a:stretch>
        </p:blipFill>
        <p:spPr bwMode="auto">
          <a:xfrm>
            <a:off x="5072066" y="285728"/>
            <a:ext cx="25003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2002" t="36133" r="30196" b="29510"/>
          <a:stretch>
            <a:fillRect/>
          </a:stretch>
        </p:blipFill>
        <p:spPr bwMode="auto">
          <a:xfrm>
            <a:off x="857224" y="357166"/>
            <a:ext cx="250033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3786190"/>
            <a:ext cx="335758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Шаповалов, Г.М. Биолокация в Вооруженных Силах и правоохранительных органах России : учебное пособие / Г.М. Шаповалов ; Министерство образования и науки Российской Федерации, Сибирский Федеральный университет. - Красноярск : СФУ, 2016. - 194 с. : ил., табл., схем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183. - ISBN 978-5-7638-3533-5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http://biblioclub.ru/index.p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5"/>
              </a:rPr>
              <a:t>hp?page=book&amp;id=497523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(08.02.2019)</a:t>
            </a:r>
            <a:endParaRPr lang="ru-RU" dirty="0"/>
          </a:p>
        </p:txBody>
      </p:sp>
    </p:spTree>
  </p:cSld>
  <p:clrMapOvr>
    <a:masterClrMapping/>
  </p:clrMapOvr>
  <p:transition spd="med" advClick="0" advTm="19282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4214818"/>
            <a:ext cx="37862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Основы военно-научных исследований : учебник / И.В. Лютиков, Е.Н. Гарин, С.В.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Верховец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 др. ; отв. ред. М.В. Гамов ; Министерство образования и науки Российской Федерации, Сибирский Федеральный университет. - Красноярск : СФУ, 2017. - 322 с. : ил., табл., схем. -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.: с. 317. - ISBN 978-5-7638-3655-4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http://biblioclub.ru/index.php?page=book&amp;id=497440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(04.02.2019).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36621" t="32226" r="34082" b="13086"/>
          <a:stretch>
            <a:fillRect/>
          </a:stretch>
        </p:blipFill>
        <p:spPr bwMode="auto">
          <a:xfrm>
            <a:off x="214282" y="142852"/>
            <a:ext cx="31432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57686" y="4286256"/>
            <a:ext cx="4071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Физика в бою / ред.-изд. Я.М.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Кадер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; ред.-сост. В.Н. Жуков ; Г.В.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Гречихо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- Москва : Военное издательство Министерства обороны СССР, 1967. - 153 с. : ил. - (Научно-популярная библиотека). - ISBN 978-5-4475-6263-2 ; То же [Электронный ресурс]. - URL: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http://biblioclub.ru/index.p</a:t>
            </a:r>
            <a:r>
              <a:rPr lang="ru-RU" dirty="0" smtClean="0">
                <a:hlinkClick r:id="rId4"/>
              </a:rPr>
              <a:t>hp?page=book&amp;id=428226</a:t>
            </a:r>
            <a:r>
              <a:rPr lang="ru-RU" dirty="0" smtClean="0"/>
              <a:t>(05.02.2019).</a:t>
            </a:r>
            <a:endParaRPr lang="ru-RU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 l="24170" t="29296" r="57519" b="36523"/>
          <a:stretch>
            <a:fillRect/>
          </a:stretch>
        </p:blipFill>
        <p:spPr bwMode="auto">
          <a:xfrm>
            <a:off x="4929190" y="142852"/>
            <a:ext cx="300039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8656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922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24965" r="20898" b="29687"/>
          <a:stretch>
            <a:fillRect/>
          </a:stretch>
        </p:blipFill>
        <p:spPr bwMode="auto">
          <a:xfrm>
            <a:off x="0" y="0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45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t="20094" r="21631" b="41406"/>
          <a:stretch>
            <a:fillRect/>
          </a:stretch>
        </p:blipFill>
        <p:spPr bwMode="auto">
          <a:xfrm>
            <a:off x="0" y="0"/>
            <a:ext cx="91440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282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31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7832" t="12695" r="28955" b="3320"/>
          <a:stretch>
            <a:fillRect/>
          </a:stretch>
        </p:blipFill>
        <p:spPr bwMode="auto">
          <a:xfrm>
            <a:off x="4907229" y="857232"/>
            <a:ext cx="3522424" cy="3929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43438" y="5000636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Михеев, Сергей Петрович (1869-?). История Русской армии/ С. Михеев .- Москва : издание С. Михеева и А. Казачкова , 1910-1912 .- 23 с.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Вып. 1: Эпоха Петра В. .- 1910 .- 94 с. : карты, портр. .-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в предисл.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9297" t="13672" r="29687" b="10156"/>
          <a:stretch>
            <a:fillRect/>
          </a:stretch>
        </p:blipFill>
        <p:spPr bwMode="auto">
          <a:xfrm>
            <a:off x="642910" y="857232"/>
            <a:ext cx="3286148" cy="3857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4857760"/>
            <a:ext cx="44291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Полевой Н.А. Русские полководцы, или Жизнь и подвиги российских полководцев от времен императора Петра Великого до царствования императора Николая I. Жизнеописания / Н. А. Полевой. - Санкт-Петербург: Изд-во К.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Жернаков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1845. - 355 с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0"/>
            <a:ext cx="7072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Русские генералы и полководцы</a:t>
            </a:r>
            <a:endParaRPr lang="ru-RU" sz="3600" dirty="0"/>
          </a:p>
        </p:txBody>
      </p:sp>
    </p:spTree>
  </p:cSld>
  <p:clrMapOvr>
    <a:masterClrMapping/>
  </p:clrMapOvr>
  <p:transition spd="med" advClick="0" advTm="15016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2487</Words>
  <Application>Microsoft Office PowerPoint</Application>
  <PresentationFormat>Экран (4:3)</PresentationFormat>
  <Paragraphs>92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Слайд 1</vt:lpstr>
      <vt:lpstr>Электронные ресурсы Фундаментальной библиотеки ТГУ им. Г. Р. Державина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Генералы войны</vt:lpstr>
      <vt:lpstr>Слайд 29</vt:lpstr>
      <vt:lpstr>Слайд 30</vt:lpstr>
      <vt:lpstr>Слайд 31</vt:lpstr>
      <vt:lpstr>Слайд 32</vt:lpstr>
      <vt:lpstr>Слайд 33</vt:lpstr>
      <vt:lpstr>Военная история России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Военно-историческая тематика</dc:title>
  <dc:creator>admin</dc:creator>
  <cp:lastModifiedBy>ПК</cp:lastModifiedBy>
  <cp:revision>165</cp:revision>
  <dcterms:created xsi:type="dcterms:W3CDTF">2019-02-02T06:50:55Z</dcterms:created>
  <dcterms:modified xsi:type="dcterms:W3CDTF">2019-02-14T19:40:46Z</dcterms:modified>
</cp:coreProperties>
</file>